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74" r:id="rId4"/>
    <p:sldId id="258" r:id="rId5"/>
    <p:sldId id="259" r:id="rId6"/>
    <p:sldId id="262" r:id="rId7"/>
    <p:sldId id="271" r:id="rId8"/>
    <p:sldId id="275" r:id="rId9"/>
    <p:sldId id="276" r:id="rId10"/>
    <p:sldId id="277" r:id="rId11"/>
    <p:sldId id="278" r:id="rId12"/>
    <p:sldId id="279" r:id="rId13"/>
    <p:sldId id="272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206992" y="2963291"/>
            <a:ext cx="2981960" cy="3209290"/>
          </a:xfrm>
          <a:custGeom>
            <a:avLst/>
            <a:gdLst/>
            <a:ahLst/>
            <a:cxnLst/>
            <a:rect l="l" t="t" r="r" b="b"/>
            <a:pathLst>
              <a:path w="2981959" h="3209290">
                <a:moveTo>
                  <a:pt x="2981832" y="0"/>
                </a:moveTo>
                <a:lnTo>
                  <a:pt x="2068956" y="912876"/>
                </a:lnTo>
              </a:path>
              <a:path w="2981959" h="3209290">
                <a:moveTo>
                  <a:pt x="2981832" y="227075"/>
                </a:moveTo>
                <a:lnTo>
                  <a:pt x="0" y="3208909"/>
                </a:lnTo>
              </a:path>
              <a:path w="2981959" h="3209290">
                <a:moveTo>
                  <a:pt x="2981832" y="321818"/>
                </a:moveTo>
                <a:lnTo>
                  <a:pt x="1085341" y="2218309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443083" y="3131058"/>
            <a:ext cx="1746250" cy="1822450"/>
          </a:xfrm>
          <a:custGeom>
            <a:avLst/>
            <a:gdLst/>
            <a:ahLst/>
            <a:cxnLst/>
            <a:rect l="l" t="t" r="r" b="b"/>
            <a:pathLst>
              <a:path w="1746250" h="1822450">
                <a:moveTo>
                  <a:pt x="1745742" y="0"/>
                </a:moveTo>
                <a:lnTo>
                  <a:pt x="0" y="1745741"/>
                </a:lnTo>
              </a:path>
              <a:path w="1746250" h="1822450">
                <a:moveTo>
                  <a:pt x="1745742" y="551941"/>
                </a:moveTo>
                <a:lnTo>
                  <a:pt x="475742" y="182194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3138" y="695070"/>
            <a:ext cx="404939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9791" y="1111311"/>
            <a:ext cx="11672417" cy="3561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101841" y="2159"/>
            <a:ext cx="6102985" cy="6176645"/>
            <a:chOff x="6101841" y="2159"/>
            <a:chExt cx="6102985" cy="6176645"/>
          </a:xfrm>
        </p:grpSpPr>
        <p:sp>
          <p:nvSpPr>
            <p:cNvPr id="4" name="object 4"/>
            <p:cNvSpPr/>
            <p:nvPr/>
          </p:nvSpPr>
          <p:spPr>
            <a:xfrm>
              <a:off x="8227948" y="8509"/>
              <a:ext cx="3810000" cy="3810000"/>
            </a:xfrm>
            <a:custGeom>
              <a:avLst/>
              <a:gdLst/>
              <a:ahLst/>
              <a:cxnLst/>
              <a:rect l="l" t="t" r="r" b="b"/>
              <a:pathLst>
                <a:path w="3810000" h="3810000">
                  <a:moveTo>
                    <a:pt x="3810000" y="0"/>
                  </a:moveTo>
                  <a:lnTo>
                    <a:pt x="0" y="3810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08191" y="91566"/>
              <a:ext cx="6080760" cy="6080760"/>
            </a:xfrm>
            <a:custGeom>
              <a:avLst/>
              <a:gdLst/>
              <a:ahLst/>
              <a:cxnLst/>
              <a:rect l="l" t="t" r="r" b="b"/>
              <a:pathLst>
                <a:path w="6080759" h="6080760">
                  <a:moveTo>
                    <a:pt x="6080633" y="0"/>
                  </a:moveTo>
                  <a:lnTo>
                    <a:pt x="0" y="6080633"/>
                  </a:lnTo>
                </a:path>
                <a:path w="6080759" h="6080760">
                  <a:moveTo>
                    <a:pt x="6080633" y="137032"/>
                  </a:moveTo>
                  <a:lnTo>
                    <a:pt x="1127633" y="5090033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35773" y="32257"/>
              <a:ext cx="4853305" cy="4853305"/>
            </a:xfrm>
            <a:custGeom>
              <a:avLst/>
              <a:gdLst/>
              <a:ahLst/>
              <a:cxnLst/>
              <a:rect l="l" t="t" r="r" b="b"/>
              <a:pathLst>
                <a:path w="4853305" h="4853305">
                  <a:moveTo>
                    <a:pt x="4853051" y="0"/>
                  </a:moveTo>
                  <a:lnTo>
                    <a:pt x="0" y="4853051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45424" y="609600"/>
              <a:ext cx="4343400" cy="4343400"/>
            </a:xfrm>
            <a:custGeom>
              <a:avLst/>
              <a:gdLst/>
              <a:ahLst/>
              <a:cxnLst/>
              <a:rect l="l" t="t" r="r" b="b"/>
              <a:pathLst>
                <a:path w="4343400" h="4343400">
                  <a:moveTo>
                    <a:pt x="4343400" y="0"/>
                  </a:moveTo>
                  <a:lnTo>
                    <a:pt x="0" y="4343400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96694" y="1581404"/>
            <a:ext cx="8180706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9620" marR="5080" indent="-2027555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Times New Roman"/>
                <a:cs typeface="Times New Roman"/>
              </a:rPr>
              <a:t>«</a:t>
            </a:r>
            <a:r>
              <a:rPr lang="ru-RU" sz="2800" b="0" spc="-10" dirty="0"/>
              <a:t>Педагогический нетворкинг – от педагога-практика до педагога-наставника</a:t>
            </a:r>
            <a:r>
              <a:rPr sz="2800" b="0" spc="-25" dirty="0">
                <a:latin typeface="Times New Roman"/>
                <a:cs typeface="Times New Roman"/>
              </a:rPr>
              <a:t>»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AE6F1-1C37-47E7-89B0-133C0359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92" y="695070"/>
            <a:ext cx="11170208" cy="1477328"/>
          </a:xfrm>
        </p:spPr>
        <p:txBody>
          <a:bodyPr/>
          <a:lstStyle/>
          <a:p>
            <a:pPr algn="ctr"/>
            <a:r>
              <a:rPr lang="ru-RU" sz="4800" dirty="0"/>
              <a:t>Путь от педагога-практика </a:t>
            </a:r>
            <a:br>
              <a:rPr lang="ru-RU" sz="4800" dirty="0"/>
            </a:br>
            <a:r>
              <a:rPr lang="ru-RU" sz="4800" dirty="0"/>
              <a:t>до педагога-наставника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C69BD2-4CB2-4CF7-8E0A-DBA08AA36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583" y="2209087"/>
            <a:ext cx="11672417" cy="3385542"/>
          </a:xfrm>
        </p:spPr>
        <p:txBody>
          <a:bodyPr/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и практика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Профессиональное развитие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и обучение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Отражение и самосовершенствование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Лидерство и влияние.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52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D650F-5439-40B1-A606-C300863FE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301" y="685800"/>
            <a:ext cx="4049395" cy="738664"/>
          </a:xfrm>
        </p:spPr>
        <p:txBody>
          <a:bodyPr/>
          <a:lstStyle/>
          <a:p>
            <a:pPr algn="ctr"/>
            <a:r>
              <a:rPr lang="ru-RU" sz="4800" dirty="0" err="1"/>
              <a:t>Лайфхаки</a:t>
            </a: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336098-63FD-4B77-9612-051295876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791" y="1767006"/>
            <a:ext cx="11672417" cy="3077766"/>
          </a:xfrm>
        </p:spPr>
        <p:txBody>
          <a:bodyPr/>
          <a:lstStyle/>
          <a:p>
            <a:r>
              <a:rPr lang="ru-RU" sz="4000" dirty="0"/>
              <a:t>1.	Устанавливать ясные ожидания</a:t>
            </a:r>
          </a:p>
          <a:p>
            <a:r>
              <a:rPr lang="ru-RU" sz="4000" dirty="0"/>
              <a:t>2.	Поддерживайте связь</a:t>
            </a:r>
          </a:p>
          <a:p>
            <a:r>
              <a:rPr lang="ru-RU" sz="4000" dirty="0"/>
              <a:t>3.	Будьте наставником</a:t>
            </a:r>
          </a:p>
          <a:p>
            <a:r>
              <a:rPr lang="ru-RU" sz="4000" dirty="0"/>
              <a:t>4.	Поддерживайте профессиональное развитие</a:t>
            </a:r>
          </a:p>
          <a:p>
            <a:r>
              <a:rPr lang="ru-RU" sz="4000" dirty="0"/>
              <a:t>5.	Будьте вдохновением</a:t>
            </a:r>
          </a:p>
        </p:txBody>
      </p:sp>
    </p:spTree>
    <p:extLst>
      <p:ext uri="{BB962C8B-B14F-4D97-AF65-F5344CB8AC3E}">
        <p14:creationId xmlns:p14="http://schemas.microsoft.com/office/powerpoint/2010/main" val="149112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3CEE6-65AD-45DC-B32C-3C769CE9E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724D91-1A5B-491E-BDB3-7E7A4BA3E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791" y="1111311"/>
            <a:ext cx="11672417" cy="2985433"/>
          </a:xfrm>
        </p:spPr>
        <p:txBody>
          <a:bodyPr/>
          <a:lstStyle/>
          <a:p>
            <a:pPr algn="ctr"/>
            <a:r>
              <a:rPr lang="ru-RU" sz="4400" dirty="0"/>
              <a:t>1.	Участие в профессиональных сообществах</a:t>
            </a:r>
          </a:p>
          <a:p>
            <a:pPr algn="ctr"/>
            <a:r>
              <a:rPr lang="ru-RU" sz="4400" dirty="0"/>
              <a:t>2.	Проведение мастер-классов и тренингов</a:t>
            </a:r>
          </a:p>
          <a:p>
            <a:pPr algn="ctr"/>
            <a:r>
              <a:rPr lang="ru-RU" sz="4400" dirty="0"/>
              <a:t>3.	Организация </a:t>
            </a:r>
            <a:r>
              <a:rPr lang="ru-RU" sz="4400" dirty="0" err="1"/>
              <a:t>сетеваний</a:t>
            </a:r>
            <a:endParaRPr lang="ru-RU" sz="4400" dirty="0"/>
          </a:p>
          <a:p>
            <a:pPr algn="ctr"/>
            <a:r>
              <a:rPr lang="ru-RU" sz="4400" dirty="0"/>
              <a:t>4.	Использование социальных сетей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23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864" y="2227833"/>
            <a:ext cx="3867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Times New Roman"/>
                <a:cs typeface="Times New Roman"/>
              </a:rPr>
              <a:t>Спасибо</a:t>
            </a:r>
            <a:r>
              <a:rPr sz="3200" b="0" spc="-50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за</a:t>
            </a:r>
            <a:r>
              <a:rPr sz="3200" b="0" spc="-25" dirty="0">
                <a:latin typeface="Times New Roman"/>
                <a:cs typeface="Times New Roman"/>
              </a:rPr>
              <a:t> </a:t>
            </a:r>
            <a:r>
              <a:rPr sz="3200" b="0" dirty="0">
                <a:latin typeface="Times New Roman"/>
                <a:cs typeface="Times New Roman"/>
              </a:rPr>
              <a:t>внимание!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B445025-56A4-4718-B844-347ED892D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791" y="1111311"/>
            <a:ext cx="11672417" cy="553998"/>
          </a:xfrm>
        </p:spPr>
        <p:txBody>
          <a:bodyPr/>
          <a:lstStyle/>
          <a:p>
            <a:r>
              <a:rPr lang="ru-RU" dirty="0"/>
              <a:t>Нетворкинг— это социальная и профессиональная деятельность, направленная на то, чтобы с помощью круга друзей и знакомых максимально быстро и эффективно решать сложные жизненные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4153982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CB1E0-3516-4AEA-B551-5EED9E92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609600"/>
            <a:ext cx="6096000" cy="307777"/>
          </a:xfrm>
        </p:spPr>
        <p:txBody>
          <a:bodyPr/>
          <a:lstStyle/>
          <a:p>
            <a:r>
              <a:rPr lang="ru-RU" dirty="0"/>
              <a:t>Основные убеждения нетворкинга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53281F-53BB-4174-A070-3AB393111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791" y="1111311"/>
            <a:ext cx="11672417" cy="830997"/>
          </a:xfrm>
        </p:spPr>
        <p:txBody>
          <a:bodyPr/>
          <a:lstStyle/>
          <a:p>
            <a:r>
              <a:rPr lang="ru-RU" dirty="0"/>
              <a:t>·         Быть полезным и ценным для людей.</a:t>
            </a:r>
          </a:p>
          <a:p>
            <a:r>
              <a:rPr lang="ru-RU" dirty="0"/>
              <a:t>·         Вначале отдавать и только после просить.</a:t>
            </a:r>
          </a:p>
          <a:p>
            <a:r>
              <a:rPr lang="ru-RU" dirty="0"/>
              <a:t>·         Налаживать и поддерживать профессиональные связи регулярно.</a:t>
            </a:r>
          </a:p>
        </p:txBody>
      </p:sp>
    </p:spTree>
    <p:extLst>
      <p:ext uri="{BB962C8B-B14F-4D97-AF65-F5344CB8AC3E}">
        <p14:creationId xmlns:p14="http://schemas.microsoft.com/office/powerpoint/2010/main" val="153626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479501"/>
            <a:ext cx="1080071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Наставничество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считается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одним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эффективных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способов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передачи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знаний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</a:p>
          <a:p>
            <a:pPr marL="12700" marR="5588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навыков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молодым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сотрудникам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адаптации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0" dirty="0">
                <a:latin typeface="Times New Roman"/>
                <a:cs typeface="Times New Roman"/>
              </a:rPr>
              <a:t>новом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коллективе.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Наставничество,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 </a:t>
            </a:r>
            <a:r>
              <a:rPr sz="2400" dirty="0">
                <a:latin typeface="Times New Roman"/>
                <a:cs typeface="Times New Roman"/>
              </a:rPr>
              <a:t>система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методов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средств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повышение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качества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образования,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создаёт</a:t>
            </a:r>
            <a:r>
              <a:rPr sz="2400" spc="-5" dirty="0">
                <a:latin typeface="Times New Roman"/>
                <a:cs typeface="Times New Roman"/>
              </a:rPr>
              <a:t> основу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выявления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затруднений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работе,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способствует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глубокому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latin typeface="Times New Roman"/>
                <a:cs typeface="Times New Roman"/>
              </a:rPr>
              <a:t>осознанию</a:t>
            </a:r>
            <a:r>
              <a:rPr sz="2400" spc="-5" dirty="0">
                <a:latin typeface="Times New Roman"/>
                <a:cs typeface="Times New Roman"/>
              </a:rPr>
              <a:t> своих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знаний,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умений,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способностей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поиску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новых,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оптимальных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latin typeface="Times New Roman"/>
                <a:cs typeface="Times New Roman"/>
              </a:rPr>
              <a:t>методов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приёмов.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541020">
              <a:lnSpc>
                <a:spcPct val="100000"/>
              </a:lnSpc>
              <a:tabLst>
                <a:tab pos="2559685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Коучинг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это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метод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индивидуальной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групповой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работы,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30" dirty="0">
                <a:latin typeface="Times New Roman"/>
                <a:cs typeface="Times New Roman"/>
              </a:rPr>
              <a:t>которой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коуч 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помогает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педагогу	</a:t>
            </a:r>
            <a:r>
              <a:rPr sz="2400" spc="-5" dirty="0">
                <a:latin typeface="Times New Roman"/>
                <a:cs typeface="Times New Roman"/>
              </a:rPr>
              <a:t>найти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собственное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решение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стоящей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перед</a:t>
            </a:r>
            <a:r>
              <a:rPr sz="2400" spc="-5" dirty="0">
                <a:latin typeface="Times New Roman"/>
                <a:cs typeface="Times New Roman"/>
              </a:rPr>
              <a:t> ним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задачи.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Нетворкинг</a:t>
            </a:r>
            <a:r>
              <a:rPr sz="2400" spc="-5" dirty="0">
                <a:latin typeface="Times New Roman"/>
                <a:cs typeface="Times New Roman"/>
              </a:rPr>
              <a:t>-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(социальная и профессиональная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деятельность,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направленная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то, </a:t>
            </a:r>
            <a:r>
              <a:rPr sz="2400" spc="-10" dirty="0">
                <a:latin typeface="Times New Roman"/>
                <a:cs typeface="Times New Roman"/>
              </a:rPr>
              <a:t> чтобы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10" dirty="0">
                <a:latin typeface="Times New Roman"/>
                <a:cs typeface="Times New Roman"/>
              </a:rPr>
              <a:t>помощью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круга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друзей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знакомых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работающих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имеющих </a:t>
            </a:r>
            <a:r>
              <a:rPr sz="2400" spc="-10" dirty="0">
                <a:latin typeface="Times New Roman"/>
                <a:cs typeface="Times New Roman"/>
              </a:rPr>
              <a:t>связи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5" dirty="0">
                <a:latin typeface="Times New Roman"/>
                <a:cs typeface="Times New Roman"/>
              </a:rPr>
              <a:t>той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иной</a:t>
            </a:r>
            <a:r>
              <a:rPr sz="2400" dirty="0">
                <a:latin typeface="Times New Roman"/>
                <a:cs typeface="Times New Roman"/>
              </a:rPr>
              <a:t> сфере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максимально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быстро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эффективно решать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сложные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жизненные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задачи)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8093" y="327152"/>
            <a:ext cx="4866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Основные</a:t>
            </a:r>
            <a:r>
              <a:rPr sz="2400" spc="-40" dirty="0"/>
              <a:t> </a:t>
            </a:r>
            <a:r>
              <a:rPr sz="2400" spc="-20" dirty="0"/>
              <a:t>модели</a:t>
            </a:r>
            <a:r>
              <a:rPr sz="2400" spc="-25" dirty="0"/>
              <a:t> </a:t>
            </a:r>
            <a:r>
              <a:rPr sz="2400" dirty="0"/>
              <a:t>наставничества: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8093" y="999489"/>
            <a:ext cx="9917430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64565">
              <a:lnSpc>
                <a:spcPct val="100000"/>
              </a:lnSpc>
              <a:spcBef>
                <a:spcPts val="105"/>
              </a:spcBef>
              <a:buSzPct val="95000"/>
              <a:buAutoNum type="arabicPeriod"/>
              <a:tabLst>
                <a:tab pos="20447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Традиционное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-наставник,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как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правило,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успешный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опытный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профессионал, работает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менее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опытным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подопечным.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 dirty="0">
              <a:latin typeface="Times New Roman"/>
              <a:cs typeface="Times New Roman"/>
            </a:endParaRPr>
          </a:p>
          <a:p>
            <a:pPr marL="12700" marR="194945">
              <a:lnSpc>
                <a:spcPct val="100000"/>
              </a:lnSpc>
              <a:buSzPct val="95000"/>
              <a:buAutoNum type="arabicPeriod"/>
              <a:tabLst>
                <a:tab pos="2673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Партнерское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наставничество: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«равный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равному»-наставником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является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сотрудник,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равный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dirty="0">
                <a:latin typeface="Times New Roman"/>
                <a:cs typeface="Times New Roman"/>
              </a:rPr>
              <a:t>уровню </a:t>
            </a:r>
            <a:r>
              <a:rPr sz="2000" spc="-30" dirty="0">
                <a:latin typeface="Times New Roman"/>
                <a:cs typeface="Times New Roman"/>
              </a:rPr>
              <a:t>подопечному,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опытом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предметной </a:t>
            </a:r>
            <a:r>
              <a:rPr sz="2000" spc="-10" dirty="0">
                <a:latin typeface="Times New Roman"/>
                <a:cs typeface="Times New Roman"/>
              </a:rPr>
              <a:t>области.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 dirty="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buSzPct val="95000"/>
              <a:buAutoNum type="arabicPeriod"/>
              <a:tabLst>
                <a:tab pos="267335" algn="l"/>
              </a:tabLst>
            </a:pPr>
            <a:r>
              <a:rPr sz="2000" b="1" spc="-25" dirty="0">
                <a:latin typeface="Times New Roman"/>
                <a:cs typeface="Times New Roman"/>
              </a:rPr>
              <a:t>Групповое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-связь</a:t>
            </a:r>
            <a:r>
              <a:rPr sz="2000" spc="-10" dirty="0">
                <a:latin typeface="Times New Roman"/>
                <a:cs typeface="Times New Roman"/>
              </a:rPr>
              <a:t> нескольких</a:t>
            </a:r>
            <a:r>
              <a:rPr sz="2000" spc="-5" dirty="0">
                <a:latin typeface="Times New Roman"/>
                <a:cs typeface="Times New Roman"/>
              </a:rPr>
              <a:t> лиц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более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опытными </a:t>
            </a:r>
            <a:r>
              <a:rPr sz="2000" spc="-15" dirty="0">
                <a:latin typeface="Times New Roman"/>
                <a:cs typeface="Times New Roman"/>
              </a:rPr>
              <a:t>коллегами.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 dirty="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buSzPct val="95000"/>
              <a:buAutoNum type="arabicPeriod"/>
              <a:tabLst>
                <a:tab pos="267335" algn="l"/>
              </a:tabLst>
            </a:pPr>
            <a:r>
              <a:rPr sz="2000" b="1" spc="-30" dirty="0">
                <a:latin typeface="Times New Roman"/>
                <a:cs typeface="Times New Roman"/>
              </a:rPr>
              <a:t>Флэш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-наставничество</a:t>
            </a:r>
            <a:r>
              <a:rPr sz="2000" spc="5" dirty="0">
                <a:latin typeface="Times New Roman"/>
                <a:cs typeface="Times New Roman"/>
              </a:rPr>
              <a:t> через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одноразовые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встречи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обсуждения.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 dirty="0">
              <a:latin typeface="Times New Roman"/>
              <a:cs typeface="Times New Roman"/>
            </a:endParaRPr>
          </a:p>
          <a:p>
            <a:pPr marL="12700" marR="996315">
              <a:lnSpc>
                <a:spcPct val="100000"/>
              </a:lnSpc>
              <a:spcBef>
                <a:spcPts val="5"/>
              </a:spcBef>
              <a:buSzPct val="95000"/>
              <a:buAutoNum type="arabicPeriod"/>
              <a:tabLst>
                <a:tab pos="2673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Скоростное </a:t>
            </a:r>
            <a:r>
              <a:rPr sz="2000" b="1" dirty="0">
                <a:latin typeface="Times New Roman"/>
                <a:cs typeface="Times New Roman"/>
              </a:rPr>
              <a:t>наставничество </a:t>
            </a:r>
            <a:r>
              <a:rPr sz="2000" dirty="0">
                <a:latin typeface="Times New Roman"/>
                <a:cs typeface="Times New Roman"/>
              </a:rPr>
              <a:t>- </a:t>
            </a:r>
            <a:r>
              <a:rPr sz="2000" spc="-10" dirty="0">
                <a:latin typeface="Times New Roman"/>
                <a:cs typeface="Times New Roman"/>
              </a:rPr>
              <a:t>это многоуровневый </a:t>
            </a:r>
            <a:r>
              <a:rPr sz="2000" spc="-30" dirty="0">
                <a:latin typeface="Times New Roman"/>
                <a:cs typeface="Times New Roman"/>
              </a:rPr>
              <a:t>подход </a:t>
            </a:r>
            <a:r>
              <a:rPr sz="2000" dirty="0">
                <a:latin typeface="Times New Roman"/>
                <a:cs typeface="Times New Roman"/>
              </a:rPr>
              <a:t>к организации </a:t>
            </a:r>
            <a:r>
              <a:rPr sz="2000" spc="5" dirty="0">
                <a:latin typeface="Times New Roman"/>
                <a:cs typeface="Times New Roman"/>
              </a:rPr>
              <a:t>сети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профессионалов.</a:t>
            </a: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 dirty="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buSzPct val="95000"/>
              <a:buAutoNum type="arabicPeriod"/>
              <a:tabLst>
                <a:tab pos="2673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Реверсивное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-профессионал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младшего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возраста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становится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latin typeface="Times New Roman"/>
                <a:cs typeface="Times New Roman"/>
              </a:rPr>
              <a:t>наставником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опытного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сотрудника</a:t>
            </a:r>
            <a:r>
              <a:rPr sz="2000" spc="-5" dirty="0">
                <a:latin typeface="Times New Roman"/>
                <a:cs typeface="Times New Roman"/>
              </a:rPr>
              <a:t> по</a:t>
            </a:r>
            <a:r>
              <a:rPr sz="2000" spc="5" dirty="0">
                <a:latin typeface="Times New Roman"/>
                <a:cs typeface="Times New Roman"/>
              </a:rPr>
              <a:t> вопросам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новых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тенденций,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технологий.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5000"/>
              <a:buAutoNum type="arabicPeriod" startAt="7"/>
              <a:tabLst>
                <a:tab pos="2673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Виртуальное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наставничество </a:t>
            </a:r>
            <a:r>
              <a:rPr sz="2000" dirty="0">
                <a:latin typeface="Times New Roman"/>
                <a:cs typeface="Times New Roman"/>
              </a:rPr>
              <a:t>-советы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рекомендации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наставником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предоставляются 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режиме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онлайн.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Формы</a:t>
            </a:r>
            <a:r>
              <a:rPr spc="470" dirty="0"/>
              <a:t> </a:t>
            </a:r>
            <a:r>
              <a:rPr dirty="0"/>
              <a:t>и</a:t>
            </a:r>
            <a:r>
              <a:rPr spc="-25" dirty="0"/>
              <a:t> </a:t>
            </a:r>
            <a:r>
              <a:rPr spc="-20" dirty="0"/>
              <a:t>методы</a:t>
            </a:r>
            <a:r>
              <a:rPr spc="-10" dirty="0"/>
              <a:t> </a:t>
            </a:r>
            <a:r>
              <a:rPr dirty="0"/>
              <a:t>наставничества: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1013" y="1000734"/>
            <a:ext cx="5220335" cy="50558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3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проблемно-деловая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игра;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рефлексивно-деловая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игра;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работа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составе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творческой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группы;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лекция,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семинар,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практическое </a:t>
            </a:r>
            <a:r>
              <a:rPr sz="2000" dirty="0">
                <a:latin typeface="Times New Roman"/>
                <a:cs typeface="Times New Roman"/>
              </a:rPr>
              <a:t>занятие;</a:t>
            </a: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педагогические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чтения;</a:t>
            </a: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«педагогический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ринг»;</a:t>
            </a:r>
          </a:p>
          <a:p>
            <a:pPr marL="355600" indent="-343535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ярмарка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педагогических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идей;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групповые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индивидуальные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консультации;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посещение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анализ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открытых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занятий;</a:t>
            </a:r>
            <a:endParaRPr sz="20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мастер-классы;</a:t>
            </a:r>
            <a:endParaRPr sz="2000" dirty="0">
              <a:latin typeface="Times New Roman"/>
              <a:cs typeface="Times New Roman"/>
            </a:endParaRPr>
          </a:p>
          <a:p>
            <a:pPr marL="419734" indent="-40767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419734" algn="l"/>
                <a:tab pos="420370" algn="l"/>
              </a:tabLst>
            </a:pPr>
            <a:r>
              <a:rPr sz="2000" spc="-5" dirty="0">
                <a:latin typeface="Times New Roman"/>
                <a:cs typeface="Times New Roman"/>
              </a:rPr>
              <a:t>педагогические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мастерские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3341" y="314959"/>
            <a:ext cx="81457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40" dirty="0">
                <a:latin typeface="Times New Roman"/>
                <a:cs typeface="Times New Roman"/>
              </a:rPr>
              <a:t>Результаты</a:t>
            </a:r>
            <a:r>
              <a:rPr sz="3200" b="0" spc="5" dirty="0">
                <a:latin typeface="Times New Roman"/>
                <a:cs typeface="Times New Roman"/>
              </a:rPr>
              <a:t> </a:t>
            </a:r>
            <a:r>
              <a:rPr sz="3200" b="0" spc="10" dirty="0">
                <a:latin typeface="Times New Roman"/>
                <a:cs typeface="Times New Roman"/>
              </a:rPr>
              <a:t>успешности</a:t>
            </a:r>
            <a:r>
              <a:rPr sz="3200" b="0" spc="-40" dirty="0">
                <a:latin typeface="Times New Roman"/>
                <a:cs typeface="Times New Roman"/>
              </a:rPr>
              <a:t> </a:t>
            </a:r>
            <a:r>
              <a:rPr sz="3200" b="0" spc="-25" dirty="0">
                <a:latin typeface="Times New Roman"/>
                <a:cs typeface="Times New Roman"/>
              </a:rPr>
              <a:t>молодого</a:t>
            </a:r>
            <a:r>
              <a:rPr sz="3200" b="0" spc="-30" dirty="0">
                <a:latin typeface="Times New Roman"/>
                <a:cs typeface="Times New Roman"/>
              </a:rPr>
              <a:t> </a:t>
            </a:r>
            <a:r>
              <a:rPr sz="3200" b="0" spc="5" dirty="0">
                <a:latin typeface="Times New Roman"/>
                <a:cs typeface="Times New Roman"/>
              </a:rPr>
              <a:t>специалиста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791" y="1111311"/>
            <a:ext cx="7512050" cy="356171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130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Степень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удовлетворенности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своим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трудом;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105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Стремление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личностному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росту;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130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Эмоционально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10" dirty="0">
                <a:latin typeface="Times New Roman"/>
                <a:cs typeface="Times New Roman"/>
              </a:rPr>
              <a:t>благоприятная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атмосфера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группе;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 </a:t>
            </a:r>
            <a:r>
              <a:rPr sz="1600" spc="-155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Повышение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квалификации;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105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Достижения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молодого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специалиста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(награды);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400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Методическая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(документация,</a:t>
            </a:r>
            <a:r>
              <a:rPr sz="2000" spc="-10" dirty="0">
                <a:latin typeface="Times New Roman"/>
                <a:cs typeface="Times New Roman"/>
              </a:rPr>
              <a:t> авторские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разработки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др.);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114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Распространение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передового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опыта;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-160" dirty="0">
                <a:solidFill>
                  <a:srgbClr val="FFFFFF"/>
                </a:solidFill>
                <a:latin typeface="Segoe UI Symbol"/>
                <a:cs typeface="Segoe UI Symbol"/>
              </a:rPr>
              <a:t>⯈</a:t>
            </a:r>
            <a:r>
              <a:rPr sz="1600" spc="95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Достижения </a:t>
            </a:r>
            <a:r>
              <a:rPr sz="2000" spc="-5" dirty="0">
                <a:latin typeface="Times New Roman"/>
                <a:cs typeface="Times New Roman"/>
              </a:rPr>
              <a:t>воспитанников.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32117" y="4077131"/>
            <a:ext cx="3288411" cy="246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13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3C736-EDDD-4633-B7D7-401B6E0C7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95070"/>
            <a:ext cx="9144000" cy="2215991"/>
          </a:xfrm>
        </p:spPr>
        <p:txBody>
          <a:bodyPr/>
          <a:lstStyle/>
          <a:p>
            <a:pPr algn="ctr"/>
            <a:r>
              <a:rPr lang="ru-RU" sz="7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«Могу ли я быть наставником?»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226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360E5-73A3-454E-88DD-E7E55CD98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475932"/>
            <a:ext cx="5991733" cy="1922642"/>
          </a:xfrm>
        </p:spPr>
        <p:txBody>
          <a:bodyPr/>
          <a:lstStyle/>
          <a:p>
            <a:pPr marL="0" marR="0" lvl="0" indent="450215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чего лучше начать?</a:t>
            </a:r>
            <a:br>
              <a:rPr lang="ru-RU" sz="4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F4F31E-3F76-4A7A-95DC-7E4E46B63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676400"/>
            <a:ext cx="11672417" cy="2121093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Оценить свою профессиональную деятельность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Предложить себя в качестве наставника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Обратиться в методическую службу своего учреждения, района или города, где есть вся информация о мероприятиях, курсах, конкурсах.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5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396</Words>
  <Application>Microsoft Office PowerPoint</Application>
  <PresentationFormat>Широкоэкранный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Segoe UI Symbol</vt:lpstr>
      <vt:lpstr>Times New Roman</vt:lpstr>
      <vt:lpstr>Wingdings</vt:lpstr>
      <vt:lpstr>Office Theme</vt:lpstr>
      <vt:lpstr>«Педагогический нетворкинг – от педагога-практика до педагога-наставника»</vt:lpstr>
      <vt:lpstr>Презентация PowerPoint</vt:lpstr>
      <vt:lpstr>Основные убеждения нетворкинга</vt:lpstr>
      <vt:lpstr>Презентация PowerPoint</vt:lpstr>
      <vt:lpstr>Основные модели наставничества:</vt:lpstr>
      <vt:lpstr>Формы и методы наставничества:</vt:lpstr>
      <vt:lpstr>Результаты успешности молодого специалиста</vt:lpstr>
      <vt:lpstr>«Могу ли я быть наставником?»</vt:lpstr>
      <vt:lpstr>С чего лучше начать? </vt:lpstr>
      <vt:lpstr>Путь от педагога-практика  до педагога-наставника</vt:lpstr>
      <vt:lpstr>Лайфхаки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формы и технологии в наставничестве.</dc:title>
  <dc:creator>ДС-11</dc:creator>
  <cp:lastModifiedBy>Админ</cp:lastModifiedBy>
  <cp:revision>5</cp:revision>
  <dcterms:created xsi:type="dcterms:W3CDTF">2024-04-08T17:55:12Z</dcterms:created>
  <dcterms:modified xsi:type="dcterms:W3CDTF">2024-04-08T19:48:30Z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2023-10-31T00:00:00Z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2024-04-08T00:00:00Z</vt:filetime>
  </property>
</Properties>
</file>